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70" r:id="rId4"/>
  </p:sldMasterIdLst>
  <p:notesMasterIdLst>
    <p:notesMasterId r:id="rId24"/>
  </p:notesMasterIdLst>
  <p:sldIdLst>
    <p:sldId id="282" r:id="rId5"/>
    <p:sldId id="300" r:id="rId6"/>
    <p:sldId id="285" r:id="rId7"/>
    <p:sldId id="290" r:id="rId8"/>
    <p:sldId id="302" r:id="rId9"/>
    <p:sldId id="298" r:id="rId10"/>
    <p:sldId id="304" r:id="rId11"/>
    <p:sldId id="296" r:id="rId12"/>
    <p:sldId id="293" r:id="rId13"/>
    <p:sldId id="297" r:id="rId14"/>
    <p:sldId id="301" r:id="rId15"/>
    <p:sldId id="286" r:id="rId16"/>
    <p:sldId id="295" r:id="rId17"/>
    <p:sldId id="284" r:id="rId18"/>
    <p:sldId id="283" r:id="rId19"/>
    <p:sldId id="289" r:id="rId20"/>
    <p:sldId id="287" r:id="rId21"/>
    <p:sldId id="291" r:id="rId22"/>
    <p:sldId id="303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elseyjenecox@gmail.com" initials="k" lastIdx="3" clrIdx="0">
    <p:extLst>
      <p:ext uri="{19B8F6BF-5375-455C-9EA6-DF929625EA0E}">
        <p15:presenceInfo xmlns:p15="http://schemas.microsoft.com/office/powerpoint/2012/main" userId="70665eac204c2d7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66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698" autoAdjust="0"/>
    <p:restoredTop sz="95226" autoAdjust="0"/>
  </p:normalViewPr>
  <p:slideViewPr>
    <p:cSldViewPr snapToGrid="0">
      <p:cViewPr varScale="1">
        <p:scale>
          <a:sx n="80" d="100"/>
          <a:sy n="80" d="100"/>
        </p:scale>
        <p:origin x="67" y="1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10-05T00:04:44.571" idx="3">
    <p:pos x="10" y="10"/>
    <p:text/>
    <p:extLst>
      <p:ext uri="{C676402C-5697-4E1C-873F-D02D1690AC5C}">
        <p15:threadingInfo xmlns:p15="http://schemas.microsoft.com/office/powerpoint/2012/main" timeZoneBias="420"/>
      </p:ext>
    </p:extLs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B41EC46-1BFB-432F-8E41-CAA72B6AC9D0}" type="doc">
      <dgm:prSet loTypeId="urn:microsoft.com/office/officeart/2005/8/layout/vList5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0A179485-FA1F-4168-9FFC-CD5E02F9FDEF}">
      <dgm:prSet/>
      <dgm:spPr/>
      <dgm:t>
        <a:bodyPr/>
        <a:lstStyle/>
        <a:p>
          <a:pPr>
            <a:defRPr b="1"/>
          </a:pPr>
          <a:r>
            <a:rPr lang="en-US" dirty="0"/>
            <a:t>2011</a:t>
          </a:r>
        </a:p>
      </dgm:t>
    </dgm:pt>
    <dgm:pt modelId="{8ABAC880-885D-49E3-B74C-8F5E49DFA750}" type="parTrans" cxnId="{38403B68-B133-4521-A587-6156BB203894}">
      <dgm:prSet/>
      <dgm:spPr/>
      <dgm:t>
        <a:bodyPr/>
        <a:lstStyle/>
        <a:p>
          <a:endParaRPr lang="en-US"/>
        </a:p>
      </dgm:t>
    </dgm:pt>
    <dgm:pt modelId="{9FA294AE-5320-4946-B234-7DE27D2E81E8}" type="sibTrans" cxnId="{38403B68-B133-4521-A587-6156BB203894}">
      <dgm:prSet/>
      <dgm:spPr/>
      <dgm:t>
        <a:bodyPr/>
        <a:lstStyle/>
        <a:p>
          <a:endParaRPr lang="en-US"/>
        </a:p>
      </dgm:t>
    </dgm:pt>
    <dgm:pt modelId="{955244C8-CBE5-4EBA-B1A4-3FB2514480EE}">
      <dgm:prSet/>
      <dgm:spPr/>
      <dgm:t>
        <a:bodyPr/>
        <a:lstStyle/>
        <a:p>
          <a:endParaRPr lang="en-US" dirty="0"/>
        </a:p>
      </dgm:t>
    </dgm:pt>
    <dgm:pt modelId="{AC0A395E-E942-47CD-8BF3-1B583925CAF2}" type="parTrans" cxnId="{CB7EFBAD-2073-4B63-9AEB-FE7B7AA35F1D}">
      <dgm:prSet/>
      <dgm:spPr/>
      <dgm:t>
        <a:bodyPr/>
        <a:lstStyle/>
        <a:p>
          <a:endParaRPr lang="en-US"/>
        </a:p>
      </dgm:t>
    </dgm:pt>
    <dgm:pt modelId="{B0D6F317-45A9-482F-B5CB-C71FE61ED363}" type="sibTrans" cxnId="{CB7EFBAD-2073-4B63-9AEB-FE7B7AA35F1D}">
      <dgm:prSet/>
      <dgm:spPr/>
      <dgm:t>
        <a:bodyPr/>
        <a:lstStyle/>
        <a:p>
          <a:endParaRPr lang="en-US"/>
        </a:p>
      </dgm:t>
    </dgm:pt>
    <dgm:pt modelId="{F7169F3F-0856-401E-AE98-7A8A6BE0A5CB}">
      <dgm:prSet/>
      <dgm:spPr/>
      <dgm:t>
        <a:bodyPr/>
        <a:lstStyle/>
        <a:p>
          <a:pPr>
            <a:defRPr b="1"/>
          </a:pPr>
          <a:r>
            <a:rPr lang="en-US" dirty="0"/>
            <a:t>2016</a:t>
          </a:r>
        </a:p>
      </dgm:t>
    </dgm:pt>
    <dgm:pt modelId="{09629E75-549F-4A98-9911-E7F480DF3D85}" type="parTrans" cxnId="{D0951D78-C0B9-45B1-ACAF-E6F435B141CA}">
      <dgm:prSet/>
      <dgm:spPr/>
      <dgm:t>
        <a:bodyPr/>
        <a:lstStyle/>
        <a:p>
          <a:endParaRPr lang="en-US"/>
        </a:p>
      </dgm:t>
    </dgm:pt>
    <dgm:pt modelId="{00822371-57BF-4525-8C1C-FD3F15A6D70F}" type="sibTrans" cxnId="{D0951D78-C0B9-45B1-ACAF-E6F435B141CA}">
      <dgm:prSet/>
      <dgm:spPr/>
      <dgm:t>
        <a:bodyPr/>
        <a:lstStyle/>
        <a:p>
          <a:endParaRPr lang="en-US"/>
        </a:p>
      </dgm:t>
    </dgm:pt>
    <dgm:pt modelId="{E128FE15-09E1-49E7-8E27-90999EAAEDB4}">
      <dgm:prSet/>
      <dgm:spPr/>
      <dgm:t>
        <a:bodyPr/>
        <a:lstStyle/>
        <a:p>
          <a:endParaRPr lang="en-US" dirty="0"/>
        </a:p>
      </dgm:t>
    </dgm:pt>
    <dgm:pt modelId="{66C108E3-464B-48CF-8CCE-73714D8B5B9C}" type="parTrans" cxnId="{23F40A05-C318-4069-8BD2-348D4D106B2A}">
      <dgm:prSet/>
      <dgm:spPr/>
      <dgm:t>
        <a:bodyPr/>
        <a:lstStyle/>
        <a:p>
          <a:endParaRPr lang="en-US"/>
        </a:p>
      </dgm:t>
    </dgm:pt>
    <dgm:pt modelId="{E11F52CC-F23F-4759-B30C-B46EDA4996A1}" type="sibTrans" cxnId="{23F40A05-C318-4069-8BD2-348D4D106B2A}">
      <dgm:prSet/>
      <dgm:spPr/>
      <dgm:t>
        <a:bodyPr/>
        <a:lstStyle/>
        <a:p>
          <a:endParaRPr lang="en-US"/>
        </a:p>
      </dgm:t>
    </dgm:pt>
    <dgm:pt modelId="{BFDADCDA-582B-403D-AAFD-7281F097C0AC}" type="pres">
      <dgm:prSet presAssocID="{2B41EC46-1BFB-432F-8E41-CAA72B6AC9D0}" presName="Name0" presStyleCnt="0">
        <dgm:presLayoutVars>
          <dgm:dir/>
          <dgm:animLvl val="lvl"/>
          <dgm:resizeHandles val="exact"/>
        </dgm:presLayoutVars>
      </dgm:prSet>
      <dgm:spPr/>
    </dgm:pt>
    <dgm:pt modelId="{ED5429F4-D575-43DE-AFEA-34B61673EC1A}" type="pres">
      <dgm:prSet presAssocID="{0A179485-FA1F-4168-9FFC-CD5E02F9FDEF}" presName="linNode" presStyleCnt="0"/>
      <dgm:spPr/>
    </dgm:pt>
    <dgm:pt modelId="{78B34B85-9938-4825-B553-8319B6F4ABD7}" type="pres">
      <dgm:prSet presAssocID="{0A179485-FA1F-4168-9FFC-CD5E02F9FDEF}" presName="parentText" presStyleLbl="node1" presStyleIdx="0" presStyleCnt="2">
        <dgm:presLayoutVars>
          <dgm:chMax val="1"/>
          <dgm:bulletEnabled val="1"/>
        </dgm:presLayoutVars>
      </dgm:prSet>
      <dgm:spPr/>
    </dgm:pt>
    <dgm:pt modelId="{E2A337D3-C7C2-4CB7-9AF8-85A6C1D4E5DF}" type="pres">
      <dgm:prSet presAssocID="{0A179485-FA1F-4168-9FFC-CD5E02F9FDEF}" presName="descendantText" presStyleLbl="alignAccFollowNode1" presStyleIdx="0" presStyleCnt="2">
        <dgm:presLayoutVars>
          <dgm:bulletEnabled val="1"/>
        </dgm:presLayoutVars>
      </dgm:prSet>
      <dgm:spPr/>
    </dgm:pt>
    <dgm:pt modelId="{B430F179-D064-4641-8A4C-B04A0280B3A3}" type="pres">
      <dgm:prSet presAssocID="{9FA294AE-5320-4946-B234-7DE27D2E81E8}" presName="sp" presStyleCnt="0"/>
      <dgm:spPr/>
    </dgm:pt>
    <dgm:pt modelId="{5955108D-C7BD-457C-956B-CD207F61EF85}" type="pres">
      <dgm:prSet presAssocID="{F7169F3F-0856-401E-AE98-7A8A6BE0A5CB}" presName="linNode" presStyleCnt="0"/>
      <dgm:spPr/>
    </dgm:pt>
    <dgm:pt modelId="{B4BADAD8-5FC2-4562-8046-1E7728BA4D74}" type="pres">
      <dgm:prSet presAssocID="{F7169F3F-0856-401E-AE98-7A8A6BE0A5CB}" presName="parentText" presStyleLbl="node1" presStyleIdx="1" presStyleCnt="2">
        <dgm:presLayoutVars>
          <dgm:chMax val="1"/>
          <dgm:bulletEnabled val="1"/>
        </dgm:presLayoutVars>
      </dgm:prSet>
      <dgm:spPr/>
    </dgm:pt>
    <dgm:pt modelId="{CDAE183D-7E6A-457D-B137-3C38C4F5C044}" type="pres">
      <dgm:prSet presAssocID="{F7169F3F-0856-401E-AE98-7A8A6BE0A5CB}" presName="descendantText" presStyleLbl="alignAccFollowNode1" presStyleIdx="1" presStyleCnt="2">
        <dgm:presLayoutVars>
          <dgm:bulletEnabled val="1"/>
        </dgm:presLayoutVars>
      </dgm:prSet>
      <dgm:spPr/>
    </dgm:pt>
  </dgm:ptLst>
  <dgm:cxnLst>
    <dgm:cxn modelId="{23F40A05-C318-4069-8BD2-348D4D106B2A}" srcId="{F7169F3F-0856-401E-AE98-7A8A6BE0A5CB}" destId="{E128FE15-09E1-49E7-8E27-90999EAAEDB4}" srcOrd="0" destOrd="0" parTransId="{66C108E3-464B-48CF-8CCE-73714D8B5B9C}" sibTransId="{E11F52CC-F23F-4759-B30C-B46EDA4996A1}"/>
    <dgm:cxn modelId="{E61D2931-3887-4C0B-B88D-5FC96299BD18}" type="presOf" srcId="{F7169F3F-0856-401E-AE98-7A8A6BE0A5CB}" destId="{B4BADAD8-5FC2-4562-8046-1E7728BA4D74}" srcOrd="0" destOrd="0" presId="urn:microsoft.com/office/officeart/2005/8/layout/vList5"/>
    <dgm:cxn modelId="{38403B68-B133-4521-A587-6156BB203894}" srcId="{2B41EC46-1BFB-432F-8E41-CAA72B6AC9D0}" destId="{0A179485-FA1F-4168-9FFC-CD5E02F9FDEF}" srcOrd="0" destOrd="0" parTransId="{8ABAC880-885D-49E3-B74C-8F5E49DFA750}" sibTransId="{9FA294AE-5320-4946-B234-7DE27D2E81E8}"/>
    <dgm:cxn modelId="{9DA03A52-B57D-4B31-B903-860250624FBC}" type="presOf" srcId="{2B41EC46-1BFB-432F-8E41-CAA72B6AC9D0}" destId="{BFDADCDA-582B-403D-AAFD-7281F097C0AC}" srcOrd="0" destOrd="0" presId="urn:microsoft.com/office/officeart/2005/8/layout/vList5"/>
    <dgm:cxn modelId="{D0951D78-C0B9-45B1-ACAF-E6F435B141CA}" srcId="{2B41EC46-1BFB-432F-8E41-CAA72B6AC9D0}" destId="{F7169F3F-0856-401E-AE98-7A8A6BE0A5CB}" srcOrd="1" destOrd="0" parTransId="{09629E75-549F-4A98-9911-E7F480DF3D85}" sibTransId="{00822371-57BF-4525-8C1C-FD3F15A6D70F}"/>
    <dgm:cxn modelId="{9DEFEFA7-EED9-4396-9915-5066DC113A27}" type="presOf" srcId="{955244C8-CBE5-4EBA-B1A4-3FB2514480EE}" destId="{E2A337D3-C7C2-4CB7-9AF8-85A6C1D4E5DF}" srcOrd="0" destOrd="0" presId="urn:microsoft.com/office/officeart/2005/8/layout/vList5"/>
    <dgm:cxn modelId="{CB7EFBAD-2073-4B63-9AEB-FE7B7AA35F1D}" srcId="{0A179485-FA1F-4168-9FFC-CD5E02F9FDEF}" destId="{955244C8-CBE5-4EBA-B1A4-3FB2514480EE}" srcOrd="0" destOrd="0" parTransId="{AC0A395E-E942-47CD-8BF3-1B583925CAF2}" sibTransId="{B0D6F317-45A9-482F-B5CB-C71FE61ED363}"/>
    <dgm:cxn modelId="{40158DFF-2ED8-4F8B-8922-DDDE051219FC}" type="presOf" srcId="{0A179485-FA1F-4168-9FFC-CD5E02F9FDEF}" destId="{78B34B85-9938-4825-B553-8319B6F4ABD7}" srcOrd="0" destOrd="0" presId="urn:microsoft.com/office/officeart/2005/8/layout/vList5"/>
    <dgm:cxn modelId="{E8E2B8FF-29F4-4FE5-BD81-2D467D3258C4}" type="presOf" srcId="{E128FE15-09E1-49E7-8E27-90999EAAEDB4}" destId="{CDAE183D-7E6A-457D-B137-3C38C4F5C044}" srcOrd="0" destOrd="0" presId="urn:microsoft.com/office/officeart/2005/8/layout/vList5"/>
    <dgm:cxn modelId="{02B048FB-A1F9-4DCD-B5EB-260506EAF2DA}" type="presParOf" srcId="{BFDADCDA-582B-403D-AAFD-7281F097C0AC}" destId="{ED5429F4-D575-43DE-AFEA-34B61673EC1A}" srcOrd="0" destOrd="0" presId="urn:microsoft.com/office/officeart/2005/8/layout/vList5"/>
    <dgm:cxn modelId="{50C6225B-DE3D-4D55-ACB2-84BC7225CBAB}" type="presParOf" srcId="{ED5429F4-D575-43DE-AFEA-34B61673EC1A}" destId="{78B34B85-9938-4825-B553-8319B6F4ABD7}" srcOrd="0" destOrd="0" presId="urn:microsoft.com/office/officeart/2005/8/layout/vList5"/>
    <dgm:cxn modelId="{EE010DAF-6BF7-4433-A56B-4B9E3AA12834}" type="presParOf" srcId="{ED5429F4-D575-43DE-AFEA-34B61673EC1A}" destId="{E2A337D3-C7C2-4CB7-9AF8-85A6C1D4E5DF}" srcOrd="1" destOrd="0" presId="urn:microsoft.com/office/officeart/2005/8/layout/vList5"/>
    <dgm:cxn modelId="{F65DA575-AE91-4E16-930A-0F4A14E4E17A}" type="presParOf" srcId="{BFDADCDA-582B-403D-AAFD-7281F097C0AC}" destId="{B430F179-D064-4641-8A4C-B04A0280B3A3}" srcOrd="1" destOrd="0" presId="urn:microsoft.com/office/officeart/2005/8/layout/vList5"/>
    <dgm:cxn modelId="{BE0B8AFB-CAC2-42B3-96E6-84FA2F7F94CF}" type="presParOf" srcId="{BFDADCDA-582B-403D-AAFD-7281F097C0AC}" destId="{5955108D-C7BD-457C-956B-CD207F61EF85}" srcOrd="2" destOrd="0" presId="urn:microsoft.com/office/officeart/2005/8/layout/vList5"/>
    <dgm:cxn modelId="{280B45FB-DCFD-40BC-AD12-97711BF25367}" type="presParOf" srcId="{5955108D-C7BD-457C-956B-CD207F61EF85}" destId="{B4BADAD8-5FC2-4562-8046-1E7728BA4D74}" srcOrd="0" destOrd="0" presId="urn:microsoft.com/office/officeart/2005/8/layout/vList5"/>
    <dgm:cxn modelId="{ED144E74-B1D5-4B1E-A069-93121828ED73}" type="presParOf" srcId="{5955108D-C7BD-457C-956B-CD207F61EF85}" destId="{CDAE183D-7E6A-457D-B137-3C38C4F5C044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A337D3-C7C2-4CB7-9AF8-85A6C1D4E5DF}">
      <dsp:nvSpPr>
        <dsp:cNvPr id="0" name=""/>
        <dsp:cNvSpPr/>
      </dsp:nvSpPr>
      <dsp:spPr>
        <a:xfrm rot="5400000">
          <a:off x="5805212" y="-2006277"/>
          <a:ext cx="1861734" cy="6339840"/>
        </a:xfrm>
        <a:prstGeom prst="round2Same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85750" lvl="1" indent="-285750" algn="l" defTabSz="2889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6500" kern="1200" dirty="0"/>
        </a:p>
      </dsp:txBody>
      <dsp:txXfrm rot="-5400000">
        <a:off x="3566159" y="323658"/>
        <a:ext cx="6248958" cy="1679970"/>
      </dsp:txXfrm>
    </dsp:sp>
    <dsp:sp modelId="{78B34B85-9938-4825-B553-8319B6F4ABD7}">
      <dsp:nvSpPr>
        <dsp:cNvPr id="0" name=""/>
        <dsp:cNvSpPr/>
      </dsp:nvSpPr>
      <dsp:spPr>
        <a:xfrm>
          <a:off x="0" y="58"/>
          <a:ext cx="3566160" cy="2327168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6500" kern="1200" dirty="0"/>
            <a:t>2011</a:t>
          </a:r>
        </a:p>
      </dsp:txBody>
      <dsp:txXfrm>
        <a:off x="113603" y="113661"/>
        <a:ext cx="3338954" cy="2099962"/>
      </dsp:txXfrm>
    </dsp:sp>
    <dsp:sp modelId="{CDAE183D-7E6A-457D-B137-3C38C4F5C044}">
      <dsp:nvSpPr>
        <dsp:cNvPr id="0" name=""/>
        <dsp:cNvSpPr/>
      </dsp:nvSpPr>
      <dsp:spPr>
        <a:xfrm rot="5400000">
          <a:off x="5805212" y="437249"/>
          <a:ext cx="1861734" cy="6339840"/>
        </a:xfrm>
        <a:prstGeom prst="round2SameRect">
          <a:avLst/>
        </a:prstGeom>
        <a:solidFill>
          <a:schemeClr val="accent5">
            <a:tint val="40000"/>
            <a:alpha val="90000"/>
            <a:hueOff val="1243516"/>
            <a:satOff val="-2549"/>
            <a:lumOff val="1111"/>
            <a:alphaOff val="0"/>
          </a:schemeClr>
        </a:solidFill>
        <a:ln w="19050" cap="rnd" cmpd="sng" algn="ctr">
          <a:solidFill>
            <a:schemeClr val="accent5">
              <a:tint val="40000"/>
              <a:alpha val="90000"/>
              <a:hueOff val="1243516"/>
              <a:satOff val="-2549"/>
              <a:lumOff val="111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85750" lvl="1" indent="-285750" algn="l" defTabSz="2889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6500" kern="1200" dirty="0"/>
        </a:p>
      </dsp:txBody>
      <dsp:txXfrm rot="-5400000">
        <a:off x="3566159" y="2767184"/>
        <a:ext cx="6248958" cy="1679970"/>
      </dsp:txXfrm>
    </dsp:sp>
    <dsp:sp modelId="{B4BADAD8-5FC2-4562-8046-1E7728BA4D74}">
      <dsp:nvSpPr>
        <dsp:cNvPr id="0" name=""/>
        <dsp:cNvSpPr/>
      </dsp:nvSpPr>
      <dsp:spPr>
        <a:xfrm>
          <a:off x="0" y="2443585"/>
          <a:ext cx="3566160" cy="2327168"/>
        </a:xfrm>
        <a:prstGeom prst="roundRect">
          <a:avLst/>
        </a:prstGeom>
        <a:solidFill>
          <a:schemeClr val="accent5">
            <a:hueOff val="1592355"/>
            <a:satOff val="-13973"/>
            <a:lumOff val="1098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6500" kern="1200" dirty="0"/>
            <a:t>2016</a:t>
          </a:r>
        </a:p>
      </dsp:txBody>
      <dsp:txXfrm>
        <a:off x="113603" y="2557188"/>
        <a:ext cx="3338954" cy="209996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DB99EC-14C1-4D12-91F8-6F34CF75722F}" type="datetimeFigureOut">
              <a:rPr lang="en-US" smtClean="0"/>
              <a:t>10/4/2020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BEA985-5684-4304-87BB-07927B5A9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0807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10/4/2020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87459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10/4/2020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1952187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10/4/2020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0864547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10/4/2020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8489561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10/4/2020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2893830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accent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10/4/2020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4948122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solidFill>
                  <a:schemeClr val="tx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10/4/2020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7729991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10/4/2020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093691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10/4/2020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237995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10/4/2020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37347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10/4/2020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361884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10/4/2020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71728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10/4/2020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95941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10/4/2020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57314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10/4/2020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21893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884F1-FFEA-405F-9602-3DCA865EDA4E}" type="datetime1">
              <a:rPr lang="en-US" smtClean="0"/>
              <a:t>10/4/2020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93203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7E18DB4A-8810-4A10-AD5C-D5E2C667F5B3}" type="datetime1">
              <a:rPr lang="en-US" smtClean="0"/>
              <a:t>10/4/2020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42232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ED291B17-9318-49DB-B28B-6E5994AE9581}" type="datetime1">
              <a:rPr lang="en-US" smtClean="0"/>
              <a:t>10/4/2020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267441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71" r:id="rId1"/>
    <p:sldLayoutId id="2147483872" r:id="rId2"/>
    <p:sldLayoutId id="2147483873" r:id="rId3"/>
    <p:sldLayoutId id="2147483874" r:id="rId4"/>
    <p:sldLayoutId id="2147483875" r:id="rId5"/>
    <p:sldLayoutId id="2147483876" r:id="rId6"/>
    <p:sldLayoutId id="2147483877" r:id="rId7"/>
    <p:sldLayoutId id="2147483878" r:id="rId8"/>
    <p:sldLayoutId id="2147483879" r:id="rId9"/>
    <p:sldLayoutId id="2147483880" r:id="rId10"/>
    <p:sldLayoutId id="2147483881" r:id="rId11"/>
    <p:sldLayoutId id="2147483882" r:id="rId12"/>
    <p:sldLayoutId id="2147483883" r:id="rId13"/>
    <p:sldLayoutId id="2147483884" r:id="rId14"/>
    <p:sldLayoutId id="2147483885" r:id="rId15"/>
    <p:sldLayoutId id="2147483886" r:id="rId16"/>
    <p:sldLayoutId id="2147483887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solidFill>
            <a:schemeClr val="accent1"/>
          </a:soli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20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8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6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4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4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5" Type="http://schemas.openxmlformats.org/officeDocument/2006/relationships/comments" Target="../comments/comment1.xml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microsoft.com/office/2007/relationships/hdphoto" Target="../media/hdphoto2.wdp"/><Relationship Id="rId7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jpeg"/><Relationship Id="rId5" Type="http://schemas.microsoft.com/office/2007/relationships/hdphoto" Target="../media/hdphoto3.wdp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80">
          <a:fgClr>
            <a:schemeClr val="bg2"/>
          </a:fgClr>
          <a:bgClr>
            <a:schemeClr val="accent6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ut in half sandwich sitting on top of a pile of fries&#10;&#10;Description automatically generated">
            <a:extLst>
              <a:ext uri="{FF2B5EF4-FFF2-40B4-BE49-F238E27FC236}">
                <a16:creationId xmlns:a16="http://schemas.microsoft.com/office/drawing/2014/main" id="{6EA56EBE-5DDC-4FCB-B136-12484FAD2E1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6000" contrast="31000"/>
                    </a14:imgEffect>
                  </a14:imgLayer>
                </a14:imgProps>
              </a:ext>
            </a:extLst>
          </a:blip>
          <a:srcRect t="4483" b="304"/>
          <a:stretch/>
        </p:blipFill>
        <p:spPr>
          <a:xfrm>
            <a:off x="8140428" y="10"/>
            <a:ext cx="4051572" cy="68579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8F14AFA-7DC1-420D-BA05-F68AFD324A5D}"/>
              </a:ext>
            </a:extLst>
          </p:cNvPr>
          <p:cNvSpPr txBox="1"/>
          <p:nvPr/>
        </p:nvSpPr>
        <p:spPr>
          <a:xfrm>
            <a:off x="439536" y="2895588"/>
            <a:ext cx="74104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2800" b="0" i="0" dirty="0">
                <a:solidFill>
                  <a:schemeClr val="bg2">
                    <a:lumMod val="20000"/>
                    <a:lumOff val="80000"/>
                  </a:schemeClr>
                </a:solidFill>
                <a:effectLst/>
                <a:latin typeface="+mj-lt"/>
              </a:rPr>
              <a:t> </a:t>
            </a:r>
            <a:r>
              <a:rPr lang="en-US" sz="3200" i="0" dirty="0">
                <a:solidFill>
                  <a:schemeClr val="bg2">
                    <a:lumMod val="20000"/>
                    <a:lumOff val="80000"/>
                  </a:schemeClr>
                </a:solidFill>
                <a:effectLst/>
                <a:latin typeface="+mj-lt"/>
              </a:rPr>
              <a:t>Analyzing </a:t>
            </a:r>
            <a:r>
              <a:rPr lang="en-US" sz="3200" dirty="0">
                <a:solidFill>
                  <a:schemeClr val="bg2">
                    <a:lumMod val="20000"/>
                    <a:lumOff val="80000"/>
                  </a:schemeClr>
                </a:solidFill>
                <a:latin typeface="+mj-lt"/>
              </a:rPr>
              <a:t>F</a:t>
            </a:r>
            <a:r>
              <a:rPr lang="en-US" sz="3200" i="0" dirty="0">
                <a:solidFill>
                  <a:schemeClr val="bg2">
                    <a:lumMod val="20000"/>
                    <a:lumOff val="80000"/>
                  </a:schemeClr>
                </a:solidFill>
                <a:effectLst/>
                <a:latin typeface="+mj-lt"/>
              </a:rPr>
              <a:t>ast </a:t>
            </a:r>
            <a:r>
              <a:rPr lang="en-US" sz="3200" dirty="0">
                <a:solidFill>
                  <a:schemeClr val="bg2">
                    <a:lumMod val="20000"/>
                    <a:lumOff val="80000"/>
                  </a:schemeClr>
                </a:solidFill>
                <a:latin typeface="+mj-lt"/>
              </a:rPr>
              <a:t>F</a:t>
            </a:r>
            <a:r>
              <a:rPr lang="en-US" sz="3200" i="0" dirty="0">
                <a:solidFill>
                  <a:schemeClr val="bg2">
                    <a:lumMod val="20000"/>
                    <a:lumOff val="80000"/>
                  </a:schemeClr>
                </a:solidFill>
                <a:effectLst/>
                <a:latin typeface="+mj-lt"/>
              </a:rPr>
              <a:t>ood restaurants against health data and population demographics in California counties</a:t>
            </a:r>
            <a:endParaRPr lang="en-US" sz="3200" dirty="0">
              <a:solidFill>
                <a:schemeClr val="bg2">
                  <a:lumMod val="20000"/>
                  <a:lumOff val="80000"/>
                </a:schemeClr>
              </a:solidFill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056E92-0CD1-4379-87D8-15F50D52A13F}"/>
              </a:ext>
            </a:extLst>
          </p:cNvPr>
          <p:cNvSpPr txBox="1"/>
          <p:nvPr/>
        </p:nvSpPr>
        <p:spPr>
          <a:xfrm>
            <a:off x="1104187" y="4942477"/>
            <a:ext cx="58947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28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By: The Git Pandas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9E98740-1CB8-4E6A-B231-250CD41D6491}"/>
              </a:ext>
            </a:extLst>
          </p:cNvPr>
          <p:cNvSpPr txBox="1"/>
          <p:nvPr/>
        </p:nvSpPr>
        <p:spPr>
          <a:xfrm>
            <a:off x="638081" y="5465697"/>
            <a:ext cx="6770243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Dominica Corless, Jeremy Steele, </a:t>
            </a:r>
          </a:p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Jeremy Jang, Stanley Tan &amp; Kelsey Cox</a:t>
            </a:r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FD48FAC1-DEF4-4BB3-A3C6-7D9B4D53A7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2861" y="513157"/>
            <a:ext cx="7477125" cy="2051449"/>
          </a:xfrm>
          <a:effectLst>
            <a:softEdge rad="25400"/>
          </a:effectLst>
        </p:spPr>
        <p:txBody>
          <a:bodyPr>
            <a:noAutofit/>
          </a:bodyPr>
          <a:lstStyle/>
          <a:p>
            <a:pPr algn="ctr"/>
            <a:r>
              <a:rPr lang="en-US" sz="6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Fast Food Analysis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AD547D1-737F-44C5-8BF7-8892052D99C3}"/>
              </a:ext>
            </a:extLst>
          </p:cNvPr>
          <p:cNvCxnSpPr/>
          <p:nvPr/>
        </p:nvCxnSpPr>
        <p:spPr>
          <a:xfrm>
            <a:off x="1855433" y="585926"/>
            <a:ext cx="4240567" cy="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EF4A973-8995-4652-B4A8-0E18C977D5CD}"/>
              </a:ext>
            </a:extLst>
          </p:cNvPr>
          <p:cNvCxnSpPr/>
          <p:nvPr/>
        </p:nvCxnSpPr>
        <p:spPr>
          <a:xfrm>
            <a:off x="1961965" y="2564606"/>
            <a:ext cx="4134035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A035F96-FBFA-4CB9-BA37-97B3E7933C8A}"/>
              </a:ext>
            </a:extLst>
          </p:cNvPr>
          <p:cNvCxnSpPr/>
          <p:nvPr/>
        </p:nvCxnSpPr>
        <p:spPr>
          <a:xfrm>
            <a:off x="638081" y="4667109"/>
            <a:ext cx="7013359" cy="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48736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5568">
              <a:srgbClr val="4DAFDA"/>
            </a:gs>
            <a:gs pos="70078">
              <a:schemeClr val="accent2">
                <a:lumMod val="40000"/>
                <a:lumOff val="60000"/>
              </a:schemeClr>
            </a:gs>
            <a:gs pos="23136">
              <a:schemeClr val="accent5">
                <a:lumMod val="40000"/>
                <a:lumOff val="60000"/>
              </a:schemeClr>
            </a:gs>
            <a:gs pos="87753">
              <a:srgbClr val="64B8E3"/>
            </a:gs>
            <a:gs pos="86000">
              <a:schemeClr val="accent3">
                <a:lumMod val="20000"/>
                <a:lumOff val="80000"/>
              </a:schemeClr>
            </a:gs>
            <a:gs pos="6000">
              <a:schemeClr val="accent3">
                <a:lumMod val="40000"/>
                <a:lumOff val="60000"/>
              </a:schemeClr>
            </a:gs>
            <a:gs pos="48000">
              <a:schemeClr val="accent5">
                <a:lumMod val="97000"/>
                <a:lumOff val="3000"/>
              </a:schemeClr>
            </a:gs>
            <a:gs pos="100000">
              <a:schemeClr val="accent1">
                <a:lumMod val="20000"/>
                <a:lumOff val="80000"/>
              </a:schemeClr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A3D6503-268F-4F5D-8B2C-A4F0D0098A76}"/>
              </a:ext>
            </a:extLst>
          </p:cNvPr>
          <p:cNvCxnSpPr/>
          <p:nvPr/>
        </p:nvCxnSpPr>
        <p:spPr>
          <a:xfrm>
            <a:off x="4288934" y="1618612"/>
            <a:ext cx="0" cy="402907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A860ECC-A1EF-454A-AFDB-8819A0926938}"/>
              </a:ext>
            </a:extLst>
          </p:cNvPr>
          <p:cNvSpPr txBox="1"/>
          <p:nvPr/>
        </p:nvSpPr>
        <p:spPr>
          <a:xfrm>
            <a:off x="719137" y="394787"/>
            <a:ext cx="107537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6"/>
                </a:solidFill>
              </a:rPr>
              <a:t>Fast Food Restaurants vs Unemployment Rate</a:t>
            </a:r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C66778B1-B407-4723-B28D-63BADBD6E3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402" y="1339331"/>
            <a:ext cx="3101609" cy="2293819"/>
          </a:xfrm>
          <a:prstGeom prst="rect">
            <a:avLst/>
          </a:prstGeom>
        </p:spPr>
      </p:pic>
      <p:pic>
        <p:nvPicPr>
          <p:cNvPr id="11" name="Picture 10" descr="Chart, scatter chart&#10;&#10;Description automatically generated">
            <a:extLst>
              <a:ext uri="{FF2B5EF4-FFF2-40B4-BE49-F238E27FC236}">
                <a16:creationId xmlns:a16="http://schemas.microsoft.com/office/drawing/2014/main" id="{0A996A94-426E-485D-8FAF-EAEE087C52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t="5813" r="1214" b="50063"/>
          <a:stretch/>
        </p:blipFill>
        <p:spPr>
          <a:xfrm>
            <a:off x="4587858" y="1258694"/>
            <a:ext cx="3384285" cy="2994205"/>
          </a:xfrm>
          <a:prstGeom prst="rect">
            <a:avLst/>
          </a:prstGeom>
        </p:spPr>
      </p:pic>
      <p:pic>
        <p:nvPicPr>
          <p:cNvPr id="15" name="Picture 14" descr="Chart, scatter chart&#10;&#10;Description automatically generated">
            <a:extLst>
              <a:ext uri="{FF2B5EF4-FFF2-40B4-BE49-F238E27FC236}">
                <a16:creationId xmlns:a16="http://schemas.microsoft.com/office/drawing/2014/main" id="{77E70EFA-B8D2-410B-BC0F-31F9278C4C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437" y="3794421"/>
            <a:ext cx="3162574" cy="2339543"/>
          </a:xfrm>
          <a:prstGeom prst="rect">
            <a:avLst/>
          </a:prstGeom>
        </p:spPr>
      </p:pic>
      <p:pic>
        <p:nvPicPr>
          <p:cNvPr id="19" name="Picture 18" descr="Chart, scatter chart&#10;&#10;Description automatically generated">
            <a:extLst>
              <a:ext uri="{FF2B5EF4-FFF2-40B4-BE49-F238E27FC236}">
                <a16:creationId xmlns:a16="http://schemas.microsoft.com/office/drawing/2014/main" id="{C078E5E0-50EE-4CD9-8AD3-E34DA777B1E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5484" r="1213" b="856"/>
          <a:stretch/>
        </p:blipFill>
        <p:spPr>
          <a:xfrm>
            <a:off x="8371251" y="1258694"/>
            <a:ext cx="3384273" cy="299420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8AB60D8-C8F6-4270-9817-2B213A8A102D}"/>
              </a:ext>
            </a:extLst>
          </p:cNvPr>
          <p:cNvSpPr txBox="1"/>
          <p:nvPr/>
        </p:nvSpPr>
        <p:spPr>
          <a:xfrm>
            <a:off x="4694550" y="4628561"/>
            <a:ext cx="70609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There is a slight positive correlation between obesity &amp; unemployment rates. This supports the relationship between higher incomes and lower obesity rates. We can infer if you are unemployed you are more likely to suffer from obesity. </a:t>
            </a:r>
          </a:p>
        </p:txBody>
      </p:sp>
    </p:spTree>
    <p:extLst>
      <p:ext uri="{BB962C8B-B14F-4D97-AF65-F5344CB8AC3E}">
        <p14:creationId xmlns:p14="http://schemas.microsoft.com/office/powerpoint/2010/main" val="23182479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6AB9C16-8F42-41A9-97BB-41A0CA9E877E}"/>
              </a:ext>
            </a:extLst>
          </p:cNvPr>
          <p:cNvSpPr txBox="1"/>
          <p:nvPr/>
        </p:nvSpPr>
        <p:spPr>
          <a:xfrm>
            <a:off x="666750" y="571500"/>
            <a:ext cx="1092517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</a:rPr>
              <a:t>A couple things we’ve noticed so far…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BC21EA-F887-4EF0-B845-352F61C488C4}"/>
              </a:ext>
            </a:extLst>
          </p:cNvPr>
          <p:cNvSpPr txBox="1"/>
          <p:nvPr/>
        </p:nvSpPr>
        <p:spPr>
          <a:xfrm>
            <a:off x="752475" y="1524000"/>
            <a:ext cx="1053465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*Edit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We notice that obesity rates are far lower in coastal counties that feature a higher incomes per capita. These counties also feature the highest rates for college education and higher incomes. </a:t>
            </a:r>
            <a:r>
              <a:rPr lang="en-US" sz="1800" dirty="0">
                <a:solidFill>
                  <a:schemeClr val="bg1"/>
                </a:solidFill>
              </a:rPr>
              <a:t>The strong correlations between obesity &amp; employment and higher incomes show a relationship where higher incomes may lead to access to healthier food options that may lower risk of obesity.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*We can include the visuals if we go with this analysis… I know some of you guys want to avoid this, but its one of our stronger correlations. 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We will not be analyzing fast food population versus total populations of California counties…</a:t>
            </a:r>
          </a:p>
        </p:txBody>
      </p:sp>
    </p:spTree>
    <p:extLst>
      <p:ext uri="{BB962C8B-B14F-4D97-AF65-F5344CB8AC3E}">
        <p14:creationId xmlns:p14="http://schemas.microsoft.com/office/powerpoint/2010/main" val="21112979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map&#10;&#10;Description automatically generated">
            <a:extLst>
              <a:ext uri="{FF2B5EF4-FFF2-40B4-BE49-F238E27FC236}">
                <a16:creationId xmlns:a16="http://schemas.microsoft.com/office/drawing/2014/main" id="{D14CCF61-D089-4DBE-9AB9-6134AB74BB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991" t="319" r="242" b="1516"/>
          <a:stretch/>
        </p:blipFill>
        <p:spPr>
          <a:xfrm>
            <a:off x="6177840" y="1365554"/>
            <a:ext cx="5411940" cy="4631083"/>
          </a:xfrm>
          <a:prstGeom prst="rect">
            <a:avLst/>
          </a:prstGeom>
        </p:spPr>
      </p:pic>
      <p:pic>
        <p:nvPicPr>
          <p:cNvPr id="3" name="Picture 2" descr="A picture containing map&#10;&#10;Description automatically generated">
            <a:extLst>
              <a:ext uri="{FF2B5EF4-FFF2-40B4-BE49-F238E27FC236}">
                <a16:creationId xmlns:a16="http://schemas.microsoft.com/office/drawing/2014/main" id="{B270B647-BDE3-48F4-8808-7CBA9E9F5B2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667" t="81" b="-1193"/>
          <a:stretch/>
        </p:blipFill>
        <p:spPr>
          <a:xfrm>
            <a:off x="639192" y="1365554"/>
            <a:ext cx="5150065" cy="4720921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A23D08D-3460-490E-BFDE-8188464955DA}"/>
              </a:ext>
            </a:extLst>
          </p:cNvPr>
          <p:cNvCxnSpPr/>
          <p:nvPr/>
        </p:nvCxnSpPr>
        <p:spPr>
          <a:xfrm>
            <a:off x="5983548" y="1174962"/>
            <a:ext cx="0" cy="5012268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CEEA5B8-CBB7-4DC4-93E4-80CE51FFD600}"/>
              </a:ext>
            </a:extLst>
          </p:cNvPr>
          <p:cNvSpPr txBox="1"/>
          <p:nvPr/>
        </p:nvSpPr>
        <p:spPr>
          <a:xfrm>
            <a:off x="2050749" y="452960"/>
            <a:ext cx="7740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California Populations by County</a:t>
            </a:r>
          </a:p>
        </p:txBody>
      </p:sp>
    </p:spTree>
    <p:extLst>
      <p:ext uri="{BB962C8B-B14F-4D97-AF65-F5344CB8AC3E}">
        <p14:creationId xmlns:p14="http://schemas.microsoft.com/office/powerpoint/2010/main" val="2616528129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rgbClr val="00B0F0"/>
          </a:fgClr>
          <a:bgClr>
            <a:schemeClr val="bg2">
              <a:lumMod val="50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D5571C1-8C0D-4F4A-8BF2-23B524FEC045}"/>
              </a:ext>
            </a:extLst>
          </p:cNvPr>
          <p:cNvSpPr txBox="1"/>
          <p:nvPr/>
        </p:nvSpPr>
        <p:spPr>
          <a:xfrm>
            <a:off x="1809750" y="54054"/>
            <a:ext cx="82118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/>
              <a:t>Population Change</a:t>
            </a:r>
          </a:p>
        </p:txBody>
      </p:sp>
      <p:pic>
        <p:nvPicPr>
          <p:cNvPr id="4" name="Picture 3" descr="A picture containing map&#10;&#10;Description automatically generated">
            <a:extLst>
              <a:ext uri="{FF2B5EF4-FFF2-40B4-BE49-F238E27FC236}">
                <a16:creationId xmlns:a16="http://schemas.microsoft.com/office/drawing/2014/main" id="{03B8A2D4-DBAA-4F83-89E6-1FF3F27867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750" y="1121326"/>
            <a:ext cx="8572500" cy="450902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6257A42-31F6-41E5-AF1D-FCB5B8F123A5}"/>
              </a:ext>
            </a:extLst>
          </p:cNvPr>
          <p:cNvSpPr txBox="1"/>
          <p:nvPr/>
        </p:nvSpPr>
        <p:spPr>
          <a:xfrm>
            <a:off x="2867025" y="5838825"/>
            <a:ext cx="64579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Majority of California counties experienced a 3-7% change between the years 2011 to 2016.</a:t>
            </a:r>
          </a:p>
        </p:txBody>
      </p:sp>
    </p:spTree>
    <p:extLst>
      <p:ext uri="{BB962C8B-B14F-4D97-AF65-F5344CB8AC3E}">
        <p14:creationId xmlns:p14="http://schemas.microsoft.com/office/powerpoint/2010/main" val="2335882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tx2">
              <a:lumMod val="90000"/>
            </a:schemeClr>
          </a:fgClr>
          <a:bgClr>
            <a:schemeClr val="bg2">
              <a:lumMod val="60000"/>
              <a:lumOff val="40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FA5B0A-2666-4209-A761-4C34E02C2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696" y="262235"/>
            <a:ext cx="10582263" cy="1148722"/>
          </a:xfrm>
        </p:spPr>
        <p:txBody>
          <a:bodyPr>
            <a:normAutofit/>
          </a:bodyPr>
          <a:lstStyle/>
          <a:p>
            <a:pPr algn="ctr"/>
            <a:r>
              <a:rPr lang="en-US" sz="3000" b="1" dirty="0">
                <a:solidFill>
                  <a:schemeClr val="bg2">
                    <a:lumMod val="20000"/>
                    <a:lumOff val="80000"/>
                  </a:schemeClr>
                </a:solidFill>
              </a:rPr>
              <a:t>Fast Food Restaurants compared to population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A3D6584-24B8-432B-A865-1E68D1F5C177}"/>
              </a:ext>
            </a:extLst>
          </p:cNvPr>
          <p:cNvCxnSpPr>
            <a:cxnSpLocks/>
          </p:cNvCxnSpPr>
          <p:nvPr/>
        </p:nvCxnSpPr>
        <p:spPr>
          <a:xfrm>
            <a:off x="5986828" y="1197463"/>
            <a:ext cx="0" cy="4700886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8" name="Content Placeholder 7" descr="Chart, line chart&#10;&#10;Description automatically generated">
            <a:extLst>
              <a:ext uri="{FF2B5EF4-FFF2-40B4-BE49-F238E27FC236}">
                <a16:creationId xmlns:a16="http://schemas.microsoft.com/office/drawing/2014/main" id="{2C56C524-0D6A-4601-88BF-FAB17DDDD91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04823" y="1287942"/>
            <a:ext cx="5086425" cy="4519928"/>
          </a:xfrm>
        </p:spPr>
      </p:pic>
      <p:pic>
        <p:nvPicPr>
          <p:cNvPr id="13" name="Content Placeholder 12" descr="Chart, scatter chart&#10;&#10;Description automatically generated">
            <a:extLst>
              <a:ext uri="{FF2B5EF4-FFF2-40B4-BE49-F238E27FC236}">
                <a16:creationId xmlns:a16="http://schemas.microsoft.com/office/drawing/2014/main" id="{80C99E64-6600-4E33-A41B-A19EAA03F5F6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322449" y="1287942"/>
            <a:ext cx="5131377" cy="4519928"/>
          </a:xfr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327F855-5F4B-4D02-9999-9FBD346AC2A6}"/>
              </a:ext>
            </a:extLst>
          </p:cNvPr>
          <p:cNvSpPr txBox="1"/>
          <p:nvPr/>
        </p:nvSpPr>
        <p:spPr>
          <a:xfrm>
            <a:off x="604823" y="6134100"/>
            <a:ext cx="103489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We can see a there is a strong positive correlation of more fast foods restaurants in areas of higher population. </a:t>
            </a:r>
          </a:p>
          <a:p>
            <a:pPr algn="ctr"/>
            <a:r>
              <a:rPr lang="en-US" sz="1200" dirty="0"/>
              <a:t>Supply and demand?</a:t>
            </a:r>
          </a:p>
        </p:txBody>
      </p:sp>
    </p:spTree>
    <p:extLst>
      <p:ext uri="{BB962C8B-B14F-4D97-AF65-F5344CB8AC3E}">
        <p14:creationId xmlns:p14="http://schemas.microsoft.com/office/powerpoint/2010/main" val="4247681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C6CF3A0-2840-45B4-99AE-ABE9CEAA8B1B}"/>
              </a:ext>
            </a:extLst>
          </p:cNvPr>
          <p:cNvSpPr txBox="1"/>
          <p:nvPr/>
        </p:nvSpPr>
        <p:spPr>
          <a:xfrm>
            <a:off x="1141413" y="399496"/>
            <a:ext cx="9905998" cy="11149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endParaRPr lang="en-US" sz="3200" kern="1200" cap="all" dirty="0">
              <a:ln w="3175" cmpd="sng">
                <a:noFill/>
              </a:ln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6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schemeClr val="bg1">
                    <a:lumMod val="65000"/>
                    <a:lumOff val="35000"/>
                    <a:alpha val="40000"/>
                  </a:schemeClr>
                </a:glow>
                <a:outerShdw blurRad="28575" dist="38100" dir="14040000" algn="tl" rotWithShape="0">
                  <a:srgbClr val="000000">
                    <a:alpha val="25000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graphicFrame>
        <p:nvGraphicFramePr>
          <p:cNvPr id="24" name="Content Placeholder 2" descr="SmartArt timeline">
            <a:extLst>
              <a:ext uri="{FF2B5EF4-FFF2-40B4-BE49-F238E27FC236}">
                <a16:creationId xmlns:a16="http://schemas.microsoft.com/office/drawing/2014/main" id="{6C09E54C-2A24-4EC1-80B6-E49D8973BAE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22707322"/>
              </p:ext>
            </p:extLst>
          </p:nvPr>
        </p:nvGraphicFramePr>
        <p:xfrm>
          <a:off x="1141413" y="1230493"/>
          <a:ext cx="9906000" cy="47708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9C7877E9-C7A7-4719-964A-4F18015B2AC6}"/>
              </a:ext>
            </a:extLst>
          </p:cNvPr>
          <p:cNvSpPr txBox="1"/>
          <p:nvPr/>
        </p:nvSpPr>
        <p:spPr>
          <a:xfrm>
            <a:off x="4729041" y="399496"/>
            <a:ext cx="63183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/>
              <a:t>Conclusions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2797A4-40B4-4D1D-BCBE-6912952CEF43}"/>
              </a:ext>
            </a:extLst>
          </p:cNvPr>
          <p:cNvSpPr txBox="1"/>
          <p:nvPr/>
        </p:nvSpPr>
        <p:spPr>
          <a:xfrm>
            <a:off x="4924425" y="1819275"/>
            <a:ext cx="5762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Final conclusions will be added after we discuss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17F0C8-B1B6-4EDA-B800-17BD5B537F59}"/>
              </a:ext>
            </a:extLst>
          </p:cNvPr>
          <p:cNvSpPr txBox="1"/>
          <p:nvPr/>
        </p:nvSpPr>
        <p:spPr>
          <a:xfrm>
            <a:off x="4924425" y="4229100"/>
            <a:ext cx="5600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Final conclusions will be added after we discuss</a:t>
            </a:r>
          </a:p>
        </p:txBody>
      </p:sp>
    </p:spTree>
    <p:extLst>
      <p:ext uri="{BB962C8B-B14F-4D97-AF65-F5344CB8AC3E}">
        <p14:creationId xmlns:p14="http://schemas.microsoft.com/office/powerpoint/2010/main" val="3897948653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ADFC0A-3417-4814-9B85-13C43A7CB2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7867" y="337351"/>
            <a:ext cx="9880847" cy="1091953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chemeClr val="accent4">
                    <a:lumMod val="75000"/>
                  </a:schemeClr>
                </a:solidFill>
              </a:rPr>
              <a:t>Data Sources: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551C1BA-FAF8-487A-A00C-8CC24465D6E8}"/>
              </a:ext>
            </a:extLst>
          </p:cNvPr>
          <p:cNvSpPr txBox="1"/>
          <p:nvPr/>
        </p:nvSpPr>
        <p:spPr>
          <a:xfrm>
            <a:off x="671743" y="1349405"/>
            <a:ext cx="10848513" cy="4811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8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Fast Food Data: [United States Department of Agriculture](https://www.ers.usda.gov/data-products/food-environment-atlas/go-to-the-atlas/). 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1800" dirty="0">
              <a:effectLst/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marR="0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8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California Census Data came from the Census API: 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8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[Census Package](https://github.com/datamade/census).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1800" dirty="0">
              <a:effectLst/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marR="0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8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Health Data: [CDC](https://gis.cdc.gov/grasp/diabetes/DiabetesAtlas.html).</a:t>
            </a:r>
            <a:endParaRPr lang="en-US" sz="18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8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8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8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* Revised and collected data we then used to draw conclusions can be found in:</a:t>
            </a:r>
            <a:endParaRPr lang="en-US" sz="18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8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* [All combined data on Census, Fast Food Restaurants, and Health](Analysis/data/census_health_ff_education.csv)</a:t>
            </a:r>
            <a:endParaRPr lang="en-US" sz="18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8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* [California Census Data 2011](Analysis/data/census_data_2011.csv)</a:t>
            </a:r>
            <a:endParaRPr lang="en-US" sz="18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8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* [California Census Data 2016](Analysis/data/census_data_2016.csv)</a:t>
            </a:r>
            <a:endParaRPr lang="en-US" sz="18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8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* [Fast Food and Health Data by County 2011 and 2016](Analysis/data/big_df.csv)</a:t>
            </a:r>
            <a:endParaRPr lang="en-US" sz="18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8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* [Fast Food Restaurants by County](Analysis/data/fast_food_combined_data.csv)</a:t>
            </a:r>
            <a:endParaRPr lang="en-US" sz="18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8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* [California County Population 2011 and 2016](Analysis/data/county_2011_2016.csv)</a:t>
            </a:r>
            <a:endParaRPr lang="en-US" sz="18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00152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E347558-C558-4992-8402-F13B520227E4}"/>
              </a:ext>
            </a:extLst>
          </p:cNvPr>
          <p:cNvSpPr txBox="1"/>
          <p:nvPr/>
        </p:nvSpPr>
        <p:spPr>
          <a:xfrm>
            <a:off x="988630" y="4363271"/>
            <a:ext cx="10200986" cy="106680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0000" lnSpcReduction="20000"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400" cap="all" dirty="0">
                <a:ln w="3175" cmpd="sng">
                  <a:noFill/>
                </a:ln>
                <a:solidFill>
                  <a:schemeClr val="accent1"/>
                </a:soli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*Including this on here for now. Will update if we keep.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400" cap="all" dirty="0">
                <a:ln w="3175" cmpd="sng">
                  <a:noFill/>
                </a:ln>
                <a:solidFill>
                  <a:schemeClr val="accent1"/>
                </a:soli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Median AGES per county and obesity rates.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400" cap="all" dirty="0">
                <a:ln w="3175" cmpd="sng">
                  <a:noFill/>
                </a:ln>
                <a:solidFill>
                  <a:schemeClr val="accent1"/>
                </a:soli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Keep or DUMP?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DED8D25-789C-42F4-A997-9AA8961216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27382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4FB5BF80-317F-45E1-9285-F031B6FFA3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8623" y="447676"/>
            <a:ext cx="4560993" cy="3408194"/>
          </a:xfrm>
          <a:prstGeom prst="rect">
            <a:avLst/>
          </a:prstGeom>
        </p:spPr>
      </p:pic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97F72545-DC3B-4F81-93A2-64C72A828D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708" y="447675"/>
            <a:ext cx="4723671" cy="3408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386789"/>
      </p:ext>
    </p:extLst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559D8262-3679-4251-8A80-CDF1A6B352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3367" y="113321"/>
            <a:ext cx="4682313" cy="2813724"/>
          </a:xfrm>
          <a:prstGeom prst="rect">
            <a:avLst/>
          </a:prstGeom>
        </p:spPr>
      </p:pic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F8BBA158-74AF-4C09-8747-206CB91C65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3367" y="3553305"/>
            <a:ext cx="4429189" cy="2588713"/>
          </a:xfrm>
          <a:prstGeom prst="rect">
            <a:avLst/>
          </a:prstGeom>
        </p:spPr>
      </p:pic>
      <p:pic>
        <p:nvPicPr>
          <p:cNvPr id="8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EAC39F9B-A0E7-4F75-95CF-750BF0B1D7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269" y="113321"/>
            <a:ext cx="4503092" cy="2813724"/>
          </a:xfrm>
          <a:prstGeom prst="rect">
            <a:avLst/>
          </a:prstGeom>
        </p:spPr>
      </p:pic>
      <p:pic>
        <p:nvPicPr>
          <p:cNvPr id="10" name="Picture 9" descr="Chart, scatter chart&#10;&#10;Description automatically generated">
            <a:extLst>
              <a:ext uri="{FF2B5EF4-FFF2-40B4-BE49-F238E27FC236}">
                <a16:creationId xmlns:a16="http://schemas.microsoft.com/office/drawing/2014/main" id="{CE26C969-7211-4ABA-8726-DD65514AFF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2268" y="3553305"/>
            <a:ext cx="4579757" cy="2588713"/>
          </a:xfrm>
          <a:prstGeom prst="rect">
            <a:avLst/>
          </a:prstGeom>
        </p:spPr>
      </p:pic>
      <p:sp>
        <p:nvSpPr>
          <p:cNvPr id="3" name="Rectangle 1">
            <a:extLst>
              <a:ext uri="{FF2B5EF4-FFF2-40B4-BE49-F238E27FC236}">
                <a16:creationId xmlns:a16="http://schemas.microsoft.com/office/drawing/2014/main" id="{D8F78425-FAEE-4170-BB3A-A96FCDDA90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545" y="3019351"/>
            <a:ext cx="2827092" cy="30777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R value: -0.15058799370788611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R-squared value: 0.022676743848966348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FF65CC71-8BFE-4A7B-8B5D-E389659DAF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67539" y="3019352"/>
            <a:ext cx="2827092" cy="30777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R value: -0.1791024539510132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R-squared value: 0.03207768901127481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E65440EC-20A5-4B72-A41F-6634A501AC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82050" y="6328222"/>
            <a:ext cx="2827093" cy="30777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R value: -0.4192249412583733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R-squared value: 0.17574955137308654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DC435492-01DF-402B-AC51-0339A9B0F6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545" y="6324289"/>
            <a:ext cx="2762953" cy="30777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R value: -0.21390288619638717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R-squared value: 0.04575444472314456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E389D08-519F-4E6B-90A7-44FCFBAF7B55}"/>
              </a:ext>
            </a:extLst>
          </p:cNvPr>
          <p:cNvSpPr txBox="1"/>
          <p:nvPr/>
        </p:nvSpPr>
        <p:spPr>
          <a:xfrm>
            <a:off x="4695361" y="971550"/>
            <a:ext cx="26180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Diabetes Data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D44FB8E-3606-4EF9-917D-3A0A073CD8B2}"/>
              </a:ext>
            </a:extLst>
          </p:cNvPr>
          <p:cNvSpPr txBox="1"/>
          <p:nvPr/>
        </p:nvSpPr>
        <p:spPr>
          <a:xfrm>
            <a:off x="4772025" y="1515844"/>
            <a:ext cx="207645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Which are we keeping? Feel like we could possibly forego this data from the presentation. No strong correlation present.</a:t>
            </a:r>
          </a:p>
        </p:txBody>
      </p:sp>
    </p:spTree>
    <p:extLst>
      <p:ext uri="{BB962C8B-B14F-4D97-AF65-F5344CB8AC3E}">
        <p14:creationId xmlns:p14="http://schemas.microsoft.com/office/powerpoint/2010/main" val="4078214524"/>
      </p:ext>
    </p:extLst>
  </p:cSld>
  <p:clrMapOvr>
    <a:masterClrMapping/>
  </p:clrMapOvr>
  <p:transition spd="slow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B78BF429-3F1D-4AC2-8235-5C8CBBDC15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779" y="559834"/>
            <a:ext cx="3132091" cy="543353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8EB97BE-B4FA-4DF2-A5B4-EAA79DDD7C8D}"/>
              </a:ext>
            </a:extLst>
          </p:cNvPr>
          <p:cNvSpPr txBox="1"/>
          <p:nvPr/>
        </p:nvSpPr>
        <p:spPr>
          <a:xfrm>
            <a:off x="5143500" y="1162050"/>
            <a:ext cx="33147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Could also include this for Diabetes… And other comparison charts. Going in the order suggested 10/4.</a:t>
            </a:r>
          </a:p>
          <a:p>
            <a:endParaRPr lang="en-US" dirty="0"/>
          </a:p>
          <a:p>
            <a:r>
              <a:rPr lang="en-US" dirty="0"/>
              <a:t>I think presentation would be less cluttered focusing solely on obesity- &amp; other factors contribute to Diabetes, </a:t>
            </a:r>
            <a:r>
              <a:rPr lang="en-US" dirty="0" err="1"/>
              <a:t>ie</a:t>
            </a:r>
            <a:r>
              <a:rPr lang="en-US" dirty="0"/>
              <a:t> Type 1 v Type 2</a:t>
            </a:r>
          </a:p>
          <a:p>
            <a:endParaRPr lang="en-US" dirty="0"/>
          </a:p>
          <a:p>
            <a:r>
              <a:rPr lang="en-US" dirty="0"/>
              <a:t>Will update if we keep.</a:t>
            </a:r>
          </a:p>
        </p:txBody>
      </p:sp>
    </p:spTree>
    <p:extLst>
      <p:ext uri="{BB962C8B-B14F-4D97-AF65-F5344CB8AC3E}">
        <p14:creationId xmlns:p14="http://schemas.microsoft.com/office/powerpoint/2010/main" val="11171397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40000"/>
                <a:lumOff val="60000"/>
              </a:schemeClr>
            </a:gs>
            <a:gs pos="46000">
              <a:schemeClr val="accent5">
                <a:lumMod val="95000"/>
                <a:lumOff val="5000"/>
              </a:schemeClr>
            </a:gs>
            <a:gs pos="100000">
              <a:schemeClr val="accent5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6FF18C8-0A5B-4803-8FF5-BC6CD5BA9E0D}"/>
              </a:ext>
            </a:extLst>
          </p:cNvPr>
          <p:cNvSpPr txBox="1"/>
          <p:nvPr/>
        </p:nvSpPr>
        <p:spPr>
          <a:xfrm>
            <a:off x="710214" y="585926"/>
            <a:ext cx="77768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Objective: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30B59F-44B3-4128-8F4C-8D7A86009448}"/>
              </a:ext>
            </a:extLst>
          </p:cNvPr>
          <p:cNvSpPr txBox="1"/>
          <p:nvPr/>
        </p:nvSpPr>
        <p:spPr>
          <a:xfrm>
            <a:off x="834501" y="1509256"/>
            <a:ext cx="10377996" cy="3937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The intent of this project is to find correlations between Fast Food restaurants, California County demographics and Health issues. </a:t>
            </a:r>
          </a:p>
          <a:p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Questions we intend to answer:</a:t>
            </a:r>
          </a:p>
          <a:p>
            <a:r>
              <a:rPr lang="en-US" b="1" dirty="0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Is there any link between Fast Food restaurant population and obesity in the area?</a:t>
            </a:r>
            <a:endParaRPr lang="en-US" sz="1800" b="1" dirty="0">
              <a:solidFill>
                <a:schemeClr val="bg1"/>
              </a:solidFill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800" b="1" dirty="0">
                <a:solidFill>
                  <a:schemeClr val="bg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Are </a:t>
            </a:r>
            <a:r>
              <a:rPr lang="en-US" b="1" dirty="0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Fa</a:t>
            </a:r>
            <a:r>
              <a:rPr lang="en-US" sz="1800" b="1" dirty="0">
                <a:solidFill>
                  <a:schemeClr val="bg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st </a:t>
            </a:r>
            <a:r>
              <a:rPr lang="en-US" b="1" dirty="0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F</a:t>
            </a:r>
            <a:r>
              <a:rPr lang="en-US" sz="1800" b="1" dirty="0">
                <a:solidFill>
                  <a:schemeClr val="bg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ood restaurants more common in lower income areas?</a:t>
            </a:r>
            <a:endParaRPr lang="en-US" b="1" dirty="0">
              <a:solidFill>
                <a:schemeClr val="bg1"/>
              </a:solidFill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b="1" dirty="0">
                <a:solidFill>
                  <a:schemeClr val="bg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What is the concentration of Fast </a:t>
            </a:r>
            <a:r>
              <a:rPr lang="en-US" b="1" dirty="0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F</a:t>
            </a:r>
            <a:r>
              <a:rPr lang="en-US" sz="1800" b="1" dirty="0">
                <a:solidFill>
                  <a:schemeClr val="bg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ood restaurants in the selected county? How high is the concentration of these health factors in our population areas?</a:t>
            </a:r>
          </a:p>
          <a:p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We will be analyzing Census data for populations and demographics from the California Census, Fast Food data from the US Department of Agriculture, and Health data from the CDC.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22EC85-0E79-4BFF-A59B-EC781584F141}"/>
              </a:ext>
            </a:extLst>
          </p:cNvPr>
          <p:cNvSpPr txBox="1"/>
          <p:nvPr/>
        </p:nvSpPr>
        <p:spPr>
          <a:xfrm>
            <a:off x="3204839" y="862925"/>
            <a:ext cx="2157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*Edit</a:t>
            </a:r>
          </a:p>
        </p:txBody>
      </p:sp>
    </p:spTree>
    <p:extLst>
      <p:ext uri="{BB962C8B-B14F-4D97-AF65-F5344CB8AC3E}">
        <p14:creationId xmlns:p14="http://schemas.microsoft.com/office/powerpoint/2010/main" val="13796429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10">
          <a:fgClr>
            <a:schemeClr val="bg2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F72172-2C63-459B-9A48-B7979DF7C3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7868" y="277738"/>
            <a:ext cx="10115255" cy="457201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Fast Food Restaurants Per County in California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EAFF812-0892-4F8F-AA18-F47E898D2183}"/>
              </a:ext>
            </a:extLst>
          </p:cNvPr>
          <p:cNvCxnSpPr>
            <a:cxnSpLocks/>
          </p:cNvCxnSpPr>
          <p:nvPr/>
        </p:nvCxnSpPr>
        <p:spPr>
          <a:xfrm>
            <a:off x="4897513" y="932155"/>
            <a:ext cx="0" cy="5278811"/>
          </a:xfrm>
          <a:prstGeom prst="line">
            <a:avLst/>
          </a:prstGeom>
          <a:ln w="9525" cap="flat" cmpd="sng" algn="ctr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8" name="Content Placeholder 7" descr="A picture containing map&#10;&#10;Description automatically generated">
            <a:extLst>
              <a:ext uri="{FF2B5EF4-FFF2-40B4-BE49-F238E27FC236}">
                <a16:creationId xmlns:a16="http://schemas.microsoft.com/office/drawing/2014/main" id="{71F6B8A1-2EAC-4291-94CA-BA557384B01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t="1341" r="9785" b="-1"/>
          <a:stretch/>
        </p:blipFill>
        <p:spPr>
          <a:xfrm>
            <a:off x="807868" y="3664461"/>
            <a:ext cx="3746377" cy="2263284"/>
          </a:xfrm>
        </p:spPr>
      </p:pic>
      <p:pic>
        <p:nvPicPr>
          <p:cNvPr id="10" name="Content Placeholder 9" descr="A picture containing map&#10;&#10;Description automatically generated">
            <a:extLst>
              <a:ext uri="{FF2B5EF4-FFF2-40B4-BE49-F238E27FC236}">
                <a16:creationId xmlns:a16="http://schemas.microsoft.com/office/drawing/2014/main" id="{13D9C422-FCAF-4AE1-82EB-9C907BC7D5F2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 rotWithShape="1">
          <a:blip r:embed="rId3"/>
          <a:srcRect l="6951" r="13003" b="-281"/>
          <a:stretch/>
        </p:blipFill>
        <p:spPr>
          <a:xfrm>
            <a:off x="841853" y="1068058"/>
            <a:ext cx="3653948" cy="2263284"/>
          </a:xfrm>
        </p:spPr>
      </p:pic>
      <p:pic>
        <p:nvPicPr>
          <p:cNvPr id="12" name="Picture 11" descr="A picture containing chart&#10;&#10;Description automatically generated">
            <a:extLst>
              <a:ext uri="{FF2B5EF4-FFF2-40B4-BE49-F238E27FC236}">
                <a16:creationId xmlns:a16="http://schemas.microsoft.com/office/drawing/2014/main" id="{D39D9EBF-2CC2-435F-A1EA-990BC57749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9226" y="1344284"/>
            <a:ext cx="6416524" cy="380874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0CD22A7-65F6-4E3D-8A5E-147426CCDD1D}"/>
              </a:ext>
            </a:extLst>
          </p:cNvPr>
          <p:cNvSpPr txBox="1"/>
          <p:nvPr/>
        </p:nvSpPr>
        <p:spPr>
          <a:xfrm>
            <a:off x="5145531" y="5300706"/>
            <a:ext cx="61433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*A visible concentration in Southern CA. </a:t>
            </a:r>
          </a:p>
          <a:p>
            <a:r>
              <a:rPr lang="en-US" dirty="0"/>
              <a:t>Majority of counties experienced a very large percent change here. Due to Population increase?*</a:t>
            </a:r>
          </a:p>
        </p:txBody>
      </p:sp>
    </p:spTree>
    <p:extLst>
      <p:ext uri="{BB962C8B-B14F-4D97-AF65-F5344CB8AC3E}">
        <p14:creationId xmlns:p14="http://schemas.microsoft.com/office/powerpoint/2010/main" val="2936367232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605D1A-E25E-442C-8141-1EACC021F9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450" y="585573"/>
            <a:ext cx="2446336" cy="762000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solidFill>
                  <a:schemeClr val="accent2"/>
                </a:solidFill>
              </a:rPr>
              <a:t>Obesity</a:t>
            </a:r>
          </a:p>
        </p:txBody>
      </p:sp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1DF0F6F2-B01B-4218-89D6-CA074AF6F2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450" y="1489257"/>
            <a:ext cx="5485714" cy="3657143"/>
          </a:xfrm>
          <a:prstGeom prst="rect">
            <a:avLst/>
          </a:prstGeom>
          <a:gradFill>
            <a:gsLst>
              <a:gs pos="90480">
                <a:srgbClr val="C0EDE4"/>
              </a:gs>
              <a:gs pos="46000">
                <a:srgbClr val="7030A0"/>
              </a:gs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4">
                  <a:lumMod val="7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84D5BC41-79F1-4C91-8F42-D0AB013AD0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5387" y="1489257"/>
            <a:ext cx="5485714" cy="3657143"/>
          </a:xfrm>
          <a:prstGeom prst="rect">
            <a:avLst/>
          </a:prstGeom>
          <a:gradFill>
            <a:gsLst>
              <a:gs pos="90480">
                <a:srgbClr val="C0EDE4"/>
              </a:gs>
              <a:gs pos="46000">
                <a:srgbClr val="7030A0"/>
              </a:gs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4">
                  <a:lumMod val="7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sp>
        <p:nvSpPr>
          <p:cNvPr id="3" name="Rectangle 1">
            <a:extLst>
              <a:ext uri="{FF2B5EF4-FFF2-40B4-BE49-F238E27FC236}">
                <a16:creationId xmlns:a16="http://schemas.microsoft.com/office/drawing/2014/main" id="{A5F4CEEA-643F-44C4-8F61-0A3B22EE3D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838" y="5429769"/>
            <a:ext cx="2773836" cy="307777"/>
          </a:xfrm>
          <a:prstGeom prst="rect">
            <a:avLst/>
          </a:prstGeom>
          <a:solidFill>
            <a:schemeClr val="tx2"/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R value: -0.3588707718009065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R-squared value: 0.1287882308529783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8FE47EE1-E23E-44FA-AD88-CDA3A9930D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75387" y="5427522"/>
            <a:ext cx="2773835" cy="30777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R value: -0.5707195340440635 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R-squared value: 0.32572078653947295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6D1D81-1F32-4139-AC0C-A7BF068284AA}"/>
              </a:ext>
            </a:extLst>
          </p:cNvPr>
          <p:cNvSpPr txBox="1"/>
          <p:nvPr/>
        </p:nvSpPr>
        <p:spPr>
          <a:xfrm>
            <a:off x="5026926" y="551592"/>
            <a:ext cx="6734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Is there a correlation with obesity rates?</a:t>
            </a:r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121A5B1F-CBFC-4C1B-80CB-3FC4FB8DDBE9}"/>
              </a:ext>
            </a:extLst>
          </p:cNvPr>
          <p:cNvCxnSpPr/>
          <p:nvPr/>
        </p:nvCxnSpPr>
        <p:spPr>
          <a:xfrm>
            <a:off x="530408" y="552021"/>
            <a:ext cx="8518814" cy="528364"/>
          </a:xfrm>
          <a:prstGeom prst="bentConnector3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6525569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solidDmnd">
          <a:fgClr>
            <a:schemeClr val="bg2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2">
            <a:extLst>
              <a:ext uri="{FF2B5EF4-FFF2-40B4-BE49-F238E27FC236}">
                <a16:creationId xmlns:a16="http://schemas.microsoft.com/office/drawing/2014/main" id="{B780E8BE-61EA-4708-8CB9-D6C7C36C70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80D843-9B5A-41C3-984E-0071C75B01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0877" y="284487"/>
            <a:ext cx="5799901" cy="600075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4000" dirty="0">
                <a:solidFill>
                  <a:schemeClr val="accent4"/>
                </a:soli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Obesity Rate by county</a:t>
            </a:r>
          </a:p>
        </p:txBody>
      </p:sp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E985A7B4-932D-410F-B8C4-B599F5A888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l="10111" t="444" r="22555"/>
          <a:stretch/>
        </p:blipFill>
        <p:spPr>
          <a:xfrm>
            <a:off x="589244" y="3429000"/>
            <a:ext cx="3774513" cy="2947942"/>
          </a:xfrm>
          <a:prstGeom prst="rect">
            <a:avLst/>
          </a:prstGeom>
        </p:spPr>
      </p:pic>
      <p:pic>
        <p:nvPicPr>
          <p:cNvPr id="4" name="Picture 3" descr="A picture containing map&#10;&#10;Description automatically generated">
            <a:extLst>
              <a:ext uri="{FF2B5EF4-FFF2-40B4-BE49-F238E27FC236}">
                <a16:creationId xmlns:a16="http://schemas.microsoft.com/office/drawing/2014/main" id="{9D47CD4D-63C2-467D-9250-12DCDCE5F4F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 l="9347" r="21412"/>
          <a:stretch/>
        </p:blipFill>
        <p:spPr>
          <a:xfrm>
            <a:off x="4953000" y="1436653"/>
            <a:ext cx="6811855" cy="4935574"/>
          </a:xfrm>
          <a:prstGeom prst="rect">
            <a:avLst/>
          </a:prstGeom>
          <a:blipFill>
            <a:blip r:embed="rId6"/>
            <a:tile tx="0" ty="0" sx="100000" sy="100000" flip="none" algn="tl"/>
          </a:blipFill>
        </p:spPr>
      </p:pic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0DA61B52-0547-491F-BCD3-622683BFC21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300000"/>
                    </a14:imgEffect>
                  </a14:imgLayer>
                </a14:imgProps>
              </a:ext>
            </a:extLst>
          </a:blip>
          <a:srcRect l="6481" r="22068"/>
          <a:stretch/>
        </p:blipFill>
        <p:spPr>
          <a:xfrm>
            <a:off x="589244" y="270831"/>
            <a:ext cx="3774513" cy="294794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34BC69E-92FB-4004-99AF-F23180C55A72}"/>
              </a:ext>
            </a:extLst>
          </p:cNvPr>
          <p:cNvSpPr txBox="1"/>
          <p:nvPr/>
        </p:nvSpPr>
        <p:spPr>
          <a:xfrm>
            <a:off x="4953000" y="884562"/>
            <a:ext cx="43925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areas in CA most plagued by obesity</a:t>
            </a:r>
          </a:p>
        </p:txBody>
      </p:sp>
    </p:spTree>
    <p:extLst>
      <p:ext uri="{BB962C8B-B14F-4D97-AF65-F5344CB8AC3E}">
        <p14:creationId xmlns:p14="http://schemas.microsoft.com/office/powerpoint/2010/main" val="1879401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82F1ACB9-A0A9-4BA7-A59B-4B4E867D01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2252" y="1614317"/>
            <a:ext cx="5258077" cy="3800240"/>
          </a:xfrm>
          <a:prstGeom prst="rect">
            <a:avLst/>
          </a:prstGeom>
          <a:gradFill>
            <a:gsLst>
              <a:gs pos="0">
                <a:schemeClr val="accent4">
                  <a:lumMod val="5000"/>
                  <a:lumOff val="95000"/>
                </a:schemeClr>
              </a:gs>
              <a:gs pos="74000">
                <a:schemeClr val="accent4">
                  <a:lumMod val="45000"/>
                  <a:lumOff val="55000"/>
                </a:schemeClr>
              </a:gs>
              <a:gs pos="83000">
                <a:schemeClr val="accent4">
                  <a:lumMod val="45000"/>
                  <a:lumOff val="55000"/>
                </a:schemeClr>
              </a:gs>
              <a:gs pos="100000">
                <a:schemeClr val="accent4">
                  <a:lumMod val="30000"/>
                  <a:lumOff val="70000"/>
                </a:schemeClr>
              </a:gs>
            </a:gsLst>
            <a:lin ang="5400000" scaled="1"/>
          </a:gradFill>
        </p:spPr>
      </p:pic>
      <p:sp>
        <p:nvSpPr>
          <p:cNvPr id="4" name="Rectangle 1">
            <a:extLst>
              <a:ext uri="{FF2B5EF4-FFF2-40B4-BE49-F238E27FC236}">
                <a16:creationId xmlns:a16="http://schemas.microsoft.com/office/drawing/2014/main" id="{D31116B8-119E-4B3C-A50D-9B5AF1F9D0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72252" y="5526066"/>
            <a:ext cx="2629038" cy="3282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25392" rIns="0" bIns="2539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D1D2D3"/>
                </a:solidFill>
                <a:effectLst/>
                <a:latin typeface="Monaco"/>
              </a:rPr>
              <a:t>R value: -0.8120860848378118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D1D2D3"/>
                </a:solidFill>
                <a:effectLst/>
                <a:latin typeface="Monac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D1D2D3"/>
                </a:solidFill>
                <a:effectLst/>
                <a:latin typeface="Monaco"/>
              </a:rPr>
              <a:t>R-squared value: 0.6594838091872056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83E507-7FBA-4186-956F-2DAD7974D7F1}"/>
              </a:ext>
            </a:extLst>
          </p:cNvPr>
          <p:cNvSpPr txBox="1"/>
          <p:nvPr/>
        </p:nvSpPr>
        <p:spPr>
          <a:xfrm>
            <a:off x="6494247" y="415338"/>
            <a:ext cx="53360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Is there a correlation between obesity and higher education? Are educated people more likely to be more health conscious? </a:t>
            </a:r>
          </a:p>
        </p:txBody>
      </p:sp>
      <p:pic>
        <p:nvPicPr>
          <p:cNvPr id="7" name="Picture 6" descr="A picture containing chart&#10;&#10;Description automatically generated">
            <a:extLst>
              <a:ext uri="{FF2B5EF4-FFF2-40B4-BE49-F238E27FC236}">
                <a16:creationId xmlns:a16="http://schemas.microsoft.com/office/drawing/2014/main" id="{7EC78423-76B2-4F57-BBC2-277222EB48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923" y="3072584"/>
            <a:ext cx="4781827" cy="3480615"/>
          </a:xfrm>
          <a:prstGeom prst="rect">
            <a:avLst/>
          </a:prstGeom>
        </p:spPr>
      </p:pic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A21DAF45-2C0C-4C7B-AB20-1FFA453B531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590" t="-537" r="25743" b="-1"/>
          <a:stretch/>
        </p:blipFill>
        <p:spPr>
          <a:xfrm>
            <a:off x="2076450" y="194592"/>
            <a:ext cx="3543300" cy="2744201"/>
          </a:xfrm>
          <a:prstGeom prst="rect">
            <a:avLst/>
          </a:prstGeom>
        </p:spPr>
      </p:pic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C50F2F71-9E1B-4EFD-BEA8-F288EE16FD50}"/>
              </a:ext>
            </a:extLst>
          </p:cNvPr>
          <p:cNvCxnSpPr>
            <a:cxnSpLocks/>
          </p:cNvCxnSpPr>
          <p:nvPr/>
        </p:nvCxnSpPr>
        <p:spPr>
          <a:xfrm rot="5400000">
            <a:off x="3122319" y="3341394"/>
            <a:ext cx="5947362" cy="95250"/>
          </a:xfrm>
          <a:prstGeom prst="bentConnector3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BBFB6D8-ED10-4143-B5F2-0E39B5B7F206}"/>
              </a:ext>
            </a:extLst>
          </p:cNvPr>
          <p:cNvSpPr txBox="1"/>
          <p:nvPr/>
        </p:nvSpPr>
        <p:spPr>
          <a:xfrm>
            <a:off x="281889" y="194592"/>
            <a:ext cx="1619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Diving</a:t>
            </a:r>
          </a:p>
          <a:p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Deeper….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DA764D3-E964-45FD-8222-B25CC67DA2CE}"/>
              </a:ext>
            </a:extLst>
          </p:cNvPr>
          <p:cNvCxnSpPr/>
          <p:nvPr/>
        </p:nvCxnSpPr>
        <p:spPr>
          <a:xfrm>
            <a:off x="447675" y="952500"/>
            <a:ext cx="1009650" cy="19145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2D069477-C52D-45D7-AA8F-50B669069BE4}"/>
              </a:ext>
            </a:extLst>
          </p:cNvPr>
          <p:cNvSpPr txBox="1"/>
          <p:nvPr/>
        </p:nvSpPr>
        <p:spPr>
          <a:xfrm>
            <a:off x="9839326" y="5414557"/>
            <a:ext cx="19050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*Did not use College Rate 2012, College Rate change 2012-2016, would we prefer to use bar chart for obesity vs college 2016 here?</a:t>
            </a:r>
          </a:p>
        </p:txBody>
      </p:sp>
      <p:pic>
        <p:nvPicPr>
          <p:cNvPr id="21" name="Picture 20" descr="Chart, bar chart&#10;&#10;Description automatically generated">
            <a:extLst>
              <a:ext uri="{FF2B5EF4-FFF2-40B4-BE49-F238E27FC236}">
                <a16:creationId xmlns:a16="http://schemas.microsoft.com/office/drawing/2014/main" id="{3374A994-4118-44EB-AA41-9F598A23A1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1949" y="5965853"/>
            <a:ext cx="1280987" cy="760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500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D972185-202F-4E39-8546-5CCD91DA33CB}"/>
              </a:ext>
            </a:extLst>
          </p:cNvPr>
          <p:cNvSpPr txBox="1"/>
          <p:nvPr/>
        </p:nvSpPr>
        <p:spPr>
          <a:xfrm>
            <a:off x="4238625" y="111214"/>
            <a:ext cx="37861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4"/>
                </a:solidFill>
              </a:rPr>
              <a:t>Obesity &amp; Income</a:t>
            </a:r>
          </a:p>
        </p:txBody>
      </p:sp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B72CBFED-5A4C-46CC-B9AD-7F767B995B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7689" y="236792"/>
            <a:ext cx="3381375" cy="2560311"/>
          </a:xfrm>
          <a:prstGeom prst="rect">
            <a:avLst/>
          </a:prstGeom>
        </p:spPr>
      </p:pic>
      <p:pic>
        <p:nvPicPr>
          <p:cNvPr id="8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A42998CA-D14A-4391-854E-2D741FB00D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36" y="236792"/>
            <a:ext cx="3543299" cy="2539456"/>
          </a:xfrm>
          <a:prstGeom prst="rect">
            <a:avLst/>
          </a:prstGeom>
        </p:spPr>
      </p:pic>
      <p:pic>
        <p:nvPicPr>
          <p:cNvPr id="10" name="Picture 9" descr="Chart, scatter chart&#10;&#10;Description automatically generated">
            <a:extLst>
              <a:ext uri="{FF2B5EF4-FFF2-40B4-BE49-F238E27FC236}">
                <a16:creationId xmlns:a16="http://schemas.microsoft.com/office/drawing/2014/main" id="{FE6D4B32-C580-4CB0-83DC-3F3472B516E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941" b="5126"/>
          <a:stretch/>
        </p:blipFill>
        <p:spPr>
          <a:xfrm>
            <a:off x="262670" y="3766290"/>
            <a:ext cx="3543299" cy="220762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5A227B8-C2BC-4285-A917-B43D481EA941}"/>
              </a:ext>
            </a:extLst>
          </p:cNvPr>
          <p:cNvSpPr txBox="1"/>
          <p:nvPr/>
        </p:nvSpPr>
        <p:spPr>
          <a:xfrm>
            <a:off x="7686676" y="3969920"/>
            <a:ext cx="1152488" cy="468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4" name="Rectangle 1">
            <a:extLst>
              <a:ext uri="{FF2B5EF4-FFF2-40B4-BE49-F238E27FC236}">
                <a16:creationId xmlns:a16="http://schemas.microsoft.com/office/drawing/2014/main" id="{59608846-D0E2-4C08-BD12-52B8635C9D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39189" y="3022479"/>
            <a:ext cx="2809875" cy="30777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 value: 0.9404077031123526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R-squared value: 0.8843666480730507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Rectangle 3">
            <a:extLst>
              <a:ext uri="{FF2B5EF4-FFF2-40B4-BE49-F238E27FC236}">
                <a16:creationId xmlns:a16="http://schemas.microsoft.com/office/drawing/2014/main" id="{556445A9-52C4-48AB-AA58-0365C4C2C8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2670" y="6278367"/>
            <a:ext cx="2721899" cy="30777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 value: -0.7532467718723405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R-squared value: 0.5673806993361017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" name="Rectangle 4">
            <a:extLst>
              <a:ext uri="{FF2B5EF4-FFF2-40B4-BE49-F238E27FC236}">
                <a16:creationId xmlns:a16="http://schemas.microsoft.com/office/drawing/2014/main" id="{8CFC563F-5EC9-4A18-9CF7-A11F3E61AC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936" y="2986136"/>
            <a:ext cx="2721899" cy="30777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 value: -0.8120860848378118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R-squared value: 0.6594838091872056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2" name="Rectangle 5">
            <a:extLst>
              <a:ext uri="{FF2B5EF4-FFF2-40B4-BE49-F238E27FC236}">
                <a16:creationId xmlns:a16="http://schemas.microsoft.com/office/drawing/2014/main" id="{DD8FA02D-B027-4136-B2A7-C4D7F6E99E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34500" y="6355487"/>
            <a:ext cx="2721899" cy="30777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 value: 0.5316690237368231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R-squared value: 0.2826719508012666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7" name="Picture 26" descr="Chart, scatter chart&#10;&#10;Description automatically generated">
            <a:extLst>
              <a:ext uri="{FF2B5EF4-FFF2-40B4-BE49-F238E27FC236}">
                <a16:creationId xmlns:a16="http://schemas.microsoft.com/office/drawing/2014/main" id="{77D79211-684F-4D26-BA8F-3FBBA30280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67689" y="3771550"/>
            <a:ext cx="3461641" cy="2321922"/>
          </a:xfrm>
          <a:prstGeom prst="rect">
            <a:avLst/>
          </a:prstGeom>
        </p:spPr>
      </p:pic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5CC658C2-A3C8-4926-ABF1-C6795AE7B61A}"/>
              </a:ext>
            </a:extLst>
          </p:cNvPr>
          <p:cNvCxnSpPr/>
          <p:nvPr/>
        </p:nvCxnSpPr>
        <p:spPr>
          <a:xfrm>
            <a:off x="262670" y="3527745"/>
            <a:ext cx="362356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11432355-B705-42A3-A3EF-D037F8ED6792}"/>
              </a:ext>
            </a:extLst>
          </p:cNvPr>
          <p:cNvCxnSpPr/>
          <p:nvPr/>
        </p:nvCxnSpPr>
        <p:spPr>
          <a:xfrm>
            <a:off x="8467689" y="3537270"/>
            <a:ext cx="346164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9765CECD-191D-4BEF-B7A1-27321439BB74}"/>
              </a:ext>
            </a:extLst>
          </p:cNvPr>
          <p:cNvCxnSpPr/>
          <p:nvPr/>
        </p:nvCxnSpPr>
        <p:spPr>
          <a:xfrm flipH="1">
            <a:off x="4238625" y="1460452"/>
            <a:ext cx="352425" cy="5715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2A49353C-68E7-4576-9E2C-D2563D45E56F}"/>
              </a:ext>
            </a:extLst>
          </p:cNvPr>
          <p:cNvCxnSpPr>
            <a:cxnSpLocks/>
          </p:cNvCxnSpPr>
          <p:nvPr/>
        </p:nvCxnSpPr>
        <p:spPr>
          <a:xfrm flipH="1">
            <a:off x="4076701" y="1460452"/>
            <a:ext cx="519809" cy="354969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84CCE3C4-12C9-4941-AF2B-1A8622688837}"/>
              </a:ext>
            </a:extLst>
          </p:cNvPr>
          <p:cNvCxnSpPr/>
          <p:nvPr/>
        </p:nvCxnSpPr>
        <p:spPr>
          <a:xfrm>
            <a:off x="7915275" y="1460452"/>
            <a:ext cx="347645" cy="28575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C04A5EA5-C921-4043-9A20-DF1803370113}"/>
              </a:ext>
            </a:extLst>
          </p:cNvPr>
          <p:cNvCxnSpPr/>
          <p:nvPr/>
        </p:nvCxnSpPr>
        <p:spPr>
          <a:xfrm>
            <a:off x="7920019" y="1460452"/>
            <a:ext cx="357170" cy="340964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6D8C442E-95ED-4B84-84FA-A394E3D31EC5}"/>
              </a:ext>
            </a:extLst>
          </p:cNvPr>
          <p:cNvSpPr txBox="1"/>
          <p:nvPr/>
        </p:nvSpPr>
        <p:spPr>
          <a:xfrm>
            <a:off x="4817835" y="760321"/>
            <a:ext cx="2788539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The strong negative correlations between obesity &amp; college and obesity &amp; income show a relationship between obesity and income.</a:t>
            </a:r>
          </a:p>
          <a:p>
            <a:endParaRPr lang="en-US" sz="1600" dirty="0"/>
          </a:p>
          <a:p>
            <a:r>
              <a:rPr lang="en-US" sz="1600" dirty="0"/>
              <a:t>*College education usually leads to a higher income and a higher income may yield access to healthier food options.</a:t>
            </a:r>
          </a:p>
          <a:p>
            <a:endParaRPr lang="en-US" sz="1600" dirty="0"/>
          </a:p>
          <a:p>
            <a:r>
              <a:rPr lang="en-US" sz="1600" dirty="0"/>
              <a:t>The strong positive correlations between education &amp; income and obesity &amp; unemployment show that a higher income and employment is a determinant to better health and food options.</a:t>
            </a:r>
          </a:p>
        </p:txBody>
      </p:sp>
    </p:spTree>
    <p:extLst>
      <p:ext uri="{BB962C8B-B14F-4D97-AF65-F5344CB8AC3E}">
        <p14:creationId xmlns:p14="http://schemas.microsoft.com/office/powerpoint/2010/main" val="3223760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E1ABDAF-FC07-41F2-B49E-3B4615F0AADD}"/>
              </a:ext>
            </a:extLst>
          </p:cNvPr>
          <p:cNvCxnSpPr/>
          <p:nvPr/>
        </p:nvCxnSpPr>
        <p:spPr>
          <a:xfrm>
            <a:off x="5823751" y="1233996"/>
            <a:ext cx="0" cy="3642145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16" name="Picture 15" descr="A picture containing chart&#10;&#10;Description automatically generated">
            <a:extLst>
              <a:ext uri="{FF2B5EF4-FFF2-40B4-BE49-F238E27FC236}">
                <a16:creationId xmlns:a16="http://schemas.microsoft.com/office/drawing/2014/main" id="{5C04B5C2-7D36-47F8-A051-0A3A173B76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112" r="18554" b="-1196"/>
          <a:stretch/>
        </p:blipFill>
        <p:spPr>
          <a:xfrm>
            <a:off x="251319" y="1262571"/>
            <a:ext cx="5269675" cy="3730810"/>
          </a:xfrm>
          <a:prstGeom prst="rect">
            <a:avLst/>
          </a:prstGeom>
        </p:spPr>
      </p:pic>
      <p:pic>
        <p:nvPicPr>
          <p:cNvPr id="18" name="Picture 17" descr="A picture containing map&#10;&#10;Description automatically generated">
            <a:extLst>
              <a:ext uri="{FF2B5EF4-FFF2-40B4-BE49-F238E27FC236}">
                <a16:creationId xmlns:a16="http://schemas.microsoft.com/office/drawing/2014/main" id="{284CC0E0-BC02-4E0F-9073-425CEA067E8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223" r="17111"/>
          <a:stretch/>
        </p:blipFill>
        <p:spPr>
          <a:xfrm>
            <a:off x="6251907" y="1262571"/>
            <a:ext cx="5543233" cy="376237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22D0D1A-4555-47E5-A736-1F1EBB327D31}"/>
              </a:ext>
            </a:extLst>
          </p:cNvPr>
          <p:cNvSpPr txBox="1"/>
          <p:nvPr/>
        </p:nvSpPr>
        <p:spPr>
          <a:xfrm>
            <a:off x="2038353" y="219075"/>
            <a:ext cx="79819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California Per Capita Income (PCI)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CEC9BBD-D96F-4223-9F0F-5C2A4974DB51}"/>
              </a:ext>
            </a:extLst>
          </p:cNvPr>
          <p:cNvSpPr txBox="1"/>
          <p:nvPr/>
        </p:nvSpPr>
        <p:spPr>
          <a:xfrm>
            <a:off x="3000384" y="5410763"/>
            <a:ext cx="57816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PCI is highest in Bay Area, LA and San Diego areas</a:t>
            </a:r>
          </a:p>
        </p:txBody>
      </p:sp>
    </p:spTree>
    <p:extLst>
      <p:ext uri="{BB962C8B-B14F-4D97-AF65-F5344CB8AC3E}">
        <p14:creationId xmlns:p14="http://schemas.microsoft.com/office/powerpoint/2010/main" val="2412467672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45000">
              <a:schemeClr val="accent5">
                <a:lumMod val="60000"/>
                <a:lumOff val="40000"/>
              </a:schemeClr>
            </a:gs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5A29E-9181-4360-A6D6-F6521ACBB8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9725" y="438150"/>
            <a:ext cx="8743950" cy="781050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FAST Food Restaurants vs Income Per Capita</a:t>
            </a:r>
          </a:p>
        </p:txBody>
      </p:sp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119E3627-C487-48B9-840D-FF9B1B514B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479" y="1178082"/>
            <a:ext cx="5768545" cy="4682810"/>
          </a:xfrm>
          <a:prstGeom prst="rect">
            <a:avLst/>
          </a:prstGeom>
        </p:spPr>
      </p:pic>
      <p:pic>
        <p:nvPicPr>
          <p:cNvPr id="8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9D8F2DAF-57CF-455C-9A0E-A2E6D56490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5024" y="1198641"/>
            <a:ext cx="6206696" cy="4682810"/>
          </a:xfrm>
          <a:prstGeom prst="rect">
            <a:avLst/>
          </a:prstGeom>
        </p:spPr>
      </p:pic>
      <p:sp>
        <p:nvSpPr>
          <p:cNvPr id="3" name="Rectangle 1">
            <a:extLst>
              <a:ext uri="{FF2B5EF4-FFF2-40B4-BE49-F238E27FC236}">
                <a16:creationId xmlns:a16="http://schemas.microsoft.com/office/drawing/2014/main" id="{426A5F1A-8578-4AD5-937F-2579414C12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80774" y="5945169"/>
            <a:ext cx="2734322" cy="30777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R value: 0.5266912680213057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R-squared value: 0.2774036918098909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8D01A18E-3F9B-44C9-A176-D63D933032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50273" y="5958184"/>
            <a:ext cx="2760955" cy="30777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R value: 0.397767101106243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R-squared value: 0.15821866672246415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4248FDE-9869-4ABA-BBFC-C29B32638E14}"/>
              </a:ext>
            </a:extLst>
          </p:cNvPr>
          <p:cNvSpPr txBox="1"/>
          <p:nvPr/>
        </p:nvSpPr>
        <p:spPr>
          <a:xfrm>
            <a:off x="4751502" y="5915981"/>
            <a:ext cx="246039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6">
                    <a:lumMod val="50000"/>
                  </a:schemeClr>
                </a:solidFill>
              </a:rPr>
              <a:t>Correlation between more restaurants in counties with higher PCIs</a:t>
            </a:r>
          </a:p>
        </p:txBody>
      </p:sp>
    </p:spTree>
    <p:extLst>
      <p:ext uri="{BB962C8B-B14F-4D97-AF65-F5344CB8AC3E}">
        <p14:creationId xmlns:p14="http://schemas.microsoft.com/office/powerpoint/2010/main" val="732950939"/>
      </p:ext>
    </p:extLst>
  </p:cSld>
  <p:clrMapOvr>
    <a:masterClrMapping/>
  </p:clrMapOvr>
  <p:transition spd="slow">
    <p:push dir="u"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5AD0B8"/>
      </a:accent1>
      <a:accent2>
        <a:srgbClr val="47BB7E"/>
      </a:accent2>
      <a:accent3>
        <a:srgbClr val="96CD4B"/>
      </a:accent3>
      <a:accent4>
        <a:srgbClr val="61C7DD"/>
      </a:accent4>
      <a:accent5>
        <a:srgbClr val="2495CF"/>
      </a:accent5>
      <a:accent6>
        <a:srgbClr val="5A74D1"/>
      </a:accent6>
      <a:hlink>
        <a:srgbClr val="72CEBB"/>
      </a:hlink>
      <a:folHlink>
        <a:srgbClr val="98E6D6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0F262FD6-3409-4039-A531-64BD4D2F99E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CDF95FD5-1F25-4FA5-84C8-2AB1AFB896F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8C6403A-684A-431F-8F36-A24C99E2866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2455B2D-BAB7-438A-85DA-0266A24CB79F}">
  <ds:schemaRefs>
    <ds:schemaRef ds:uri="http://purl.org/dc/dcmitype/"/>
    <ds:schemaRef ds:uri="http://purl.org/dc/terms/"/>
    <ds:schemaRef ds:uri="http://purl.org/dc/elements/1.1/"/>
    <ds:schemaRef ds:uri="16c05727-aa75-4e4a-9b5f-8a80a1165891"/>
    <ds:schemaRef ds:uri="http://schemas.microsoft.com/office/2006/metadata/properties"/>
    <ds:schemaRef ds:uri="http://schemas.microsoft.com/office/infopath/2007/PartnerControls"/>
    <ds:schemaRef ds:uri="http://schemas.microsoft.com/office/2006/documentManagement/types"/>
    <ds:schemaRef ds:uri="http://schemas.openxmlformats.org/package/2006/metadata/core-properties"/>
    <ds:schemaRef ds:uri="71af3243-3dd4-4a8d-8c0d-dd76da1f02a5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Mesh</Template>
  <TotalTime>193</TotalTime>
  <Words>1039</Words>
  <Application>Microsoft Office PowerPoint</Application>
  <PresentationFormat>Widescreen</PresentationFormat>
  <Paragraphs>107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Calibri</vt:lpstr>
      <vt:lpstr>Century Gothic</vt:lpstr>
      <vt:lpstr>Courier New</vt:lpstr>
      <vt:lpstr>Monaco</vt:lpstr>
      <vt:lpstr>Mesh</vt:lpstr>
      <vt:lpstr>Fast Food Analysis</vt:lpstr>
      <vt:lpstr>PowerPoint Presentation</vt:lpstr>
      <vt:lpstr>Fast Food Restaurants Per County in California</vt:lpstr>
      <vt:lpstr>Obesity</vt:lpstr>
      <vt:lpstr>Obesity Rate by county</vt:lpstr>
      <vt:lpstr>PowerPoint Presentation</vt:lpstr>
      <vt:lpstr>PowerPoint Presentation</vt:lpstr>
      <vt:lpstr>PowerPoint Presentation</vt:lpstr>
      <vt:lpstr>FAST Food Restaurants vs Income Per Capita</vt:lpstr>
      <vt:lpstr>PowerPoint Presentation</vt:lpstr>
      <vt:lpstr>PowerPoint Presentation</vt:lpstr>
      <vt:lpstr>PowerPoint Presentation</vt:lpstr>
      <vt:lpstr>PowerPoint Presentation</vt:lpstr>
      <vt:lpstr>Fast Food Restaurants compared to population</vt:lpstr>
      <vt:lpstr>PowerPoint Presentation</vt:lpstr>
      <vt:lpstr>Data Sources: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Fast Food Analysis</dc:title>
  <dc:creator>kelseyjenecox@gmail.com</dc:creator>
  <cp:lastModifiedBy>kelseyjenecox@gmail.com</cp:lastModifiedBy>
  <cp:revision>69</cp:revision>
  <dcterms:created xsi:type="dcterms:W3CDTF">2020-10-05T03:36:56Z</dcterms:created>
  <dcterms:modified xsi:type="dcterms:W3CDTF">2020-10-05T07:30:35Z</dcterms:modified>
</cp:coreProperties>
</file>